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7FB29D-2CA4-AB4A-BED9-F9B259673B0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11/27/11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11/27/11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11/27/11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11/27/11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11/27/11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11/27/11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opinion" TargetMode="External"/><Relationship Id="rId4" Type="http://schemas.openxmlformats.org/officeDocument/2006/relationships/hyperlink" Target="http://www.mystique.net/cybertan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ctionary.reference.com/browse/fac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guinscience.com/" TargetMode="External"/><Relationship Id="rId4" Type="http://schemas.openxmlformats.org/officeDocument/2006/relationships/hyperlink" Target="http://www.seaworld.org/animal-info/info-books/penguin/conservation.htm" TargetMode="External"/><Relationship Id="rId5" Type="http://schemas.openxmlformats.org/officeDocument/2006/relationships/hyperlink" Target="http://www.victorianweb.org/authors/dickens/bioov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ulkerson.org/ancestors/buyanancestor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zapatopi.net/treeoctopus/" TargetMode="External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prob.com/airchives/classical/cat/cat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hmo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B8ofWFx525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courses.semo.edu/library/infolit/web_evaluation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.army.mil" TargetMode="External"/><Relationship Id="rId4" Type="http://schemas.openxmlformats.org/officeDocument/2006/relationships/hyperlink" Target="http://www.usa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su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con.yale.edu/~shill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.ucsb.edu/faculty/robinson/" TargetMode="External"/><Relationship Id="rId4" Type="http://schemas.openxmlformats.org/officeDocument/2006/relationships/hyperlink" Target="http://sites.gothenburg.k12.ne.us/jblecha/" TargetMode="External"/><Relationship Id="rId5" Type="http://schemas.openxmlformats.org/officeDocument/2006/relationships/hyperlink" Target="http://www.zen.org/~brendan/kids-ed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vestrong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eb.archive.org/web/19971023010656/http://www3.whitehouse.gov/" TargetMode="External"/><Relationship Id="rId4" Type="http://schemas.openxmlformats.org/officeDocument/2006/relationships/hyperlink" Target="http://www.whitehouse.gov" TargetMode="External"/><Relationship Id="rId5" Type="http://schemas.openxmlformats.org/officeDocument/2006/relationships/hyperlink" Target="http://earthquake.usgs.gov/earthquakes/recenteqsww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nergraphic.com/" TargetMode="External"/><Relationship Id="rId4" Type="http://schemas.openxmlformats.org/officeDocument/2006/relationships/hyperlink" Target="http://web.archive.org/web/19990116233500/http://nasa.gov/" TargetMode="External"/><Relationship Id="rId5" Type="http://schemas.openxmlformats.org/officeDocument/2006/relationships/hyperlink" Target="http://web.archive.org/web/200011091440/http://www1.nytimes.com/" TargetMode="External"/><Relationship Id="rId6" Type="http://schemas.openxmlformats.org/officeDocument/2006/relationships/hyperlink" Target="http://www.cnn.com/" TargetMode="External"/><Relationship Id="rId7" Type="http://schemas.openxmlformats.org/officeDocument/2006/relationships/hyperlink" Target="http://descy.50megs.com/descy/webcred/webcred/Fredericton.html" TargetMode="External"/><Relationship Id="rId8" Type="http://schemas.openxmlformats.org/officeDocument/2006/relationships/hyperlink" Target="http://www.penguinscience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archive.org/web/19961119065302/http://imdb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zapatopi.net/afdb/" TargetMode="External"/><Relationship Id="rId3" Type="http://schemas.openxmlformats.org/officeDocument/2006/relationships/hyperlink" Target="http://electrochem.cwru.edu/encycl/art-a01-al-prod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Evaluating websites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An Instructional Design Project</a:t>
            </a:r>
          </a:p>
          <a:p>
            <a:r>
              <a:rPr lang="en-US" sz="2100" dirty="0" smtClean="0"/>
              <a:t>By Kristin Urycki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18359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a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Credible sources aim to inform and provide facts only</a:t>
            </a:r>
          </a:p>
          <a:p>
            <a:r>
              <a:rPr lang="en-US" dirty="0" smtClean="0"/>
              <a:t>Non-credible sources aim to persuade, sell, advertise, mislead, etc. </a:t>
            </a:r>
          </a:p>
          <a:p>
            <a:r>
              <a:rPr lang="en-US" dirty="0" smtClean="0">
                <a:hlinkClick r:id="rId2"/>
              </a:rPr>
              <a:t>Facts</a:t>
            </a:r>
            <a:r>
              <a:rPr lang="en-US" dirty="0" smtClean="0"/>
              <a:t> vs. </a:t>
            </a:r>
            <a:r>
              <a:rPr lang="en-US" dirty="0" smtClean="0">
                <a:hlinkClick r:id="rId3"/>
              </a:rPr>
              <a:t>Opinions</a:t>
            </a:r>
            <a:endParaRPr lang="en-US" dirty="0" smtClean="0"/>
          </a:p>
          <a:p>
            <a:pPr lvl="1"/>
            <a:r>
              <a:rPr lang="en-US" dirty="0" smtClean="0"/>
              <a:t>Let’s review these definitions</a:t>
            </a:r>
          </a:p>
          <a:p>
            <a:pPr marL="502920" indent="-457200"/>
            <a:r>
              <a:rPr lang="en-US" dirty="0" smtClean="0"/>
              <a:t>What is this website’s purpose?</a:t>
            </a:r>
          </a:p>
          <a:p>
            <a:pPr marL="822960" lvl="1" indent="-457200"/>
            <a:r>
              <a:rPr lang="en-US" dirty="0" smtClean="0">
                <a:hlinkClick r:id="rId4"/>
              </a:rPr>
              <a:t>Cybertan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Purpose?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http://www.fulkerson.org/ancestors/</a:t>
            </a:r>
            <a:r>
              <a:rPr lang="en-US" dirty="0" smtClean="0">
                <a:hlinkClick r:id="rId2"/>
              </a:rPr>
              <a:t>buyanancestor.html</a:t>
            </a:r>
            <a:endParaRPr lang="en-US" dirty="0" smtClean="0"/>
          </a:p>
          <a:p>
            <a:pPr lvl="1"/>
            <a:r>
              <a:rPr lang="en-US" dirty="0" smtClean="0"/>
              <a:t>Sell, advertise, mislead</a:t>
            </a:r>
            <a:endParaRPr lang="en-US" dirty="0"/>
          </a:p>
          <a:p>
            <a:r>
              <a:rPr lang="en-US" dirty="0">
                <a:hlinkClick r:id="rId3"/>
              </a:rPr>
              <a:t>http://www.penguinscience.com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Inform, persuade</a:t>
            </a:r>
          </a:p>
          <a:p>
            <a:r>
              <a:rPr lang="en-US" dirty="0">
                <a:hlinkClick r:id="rId4"/>
              </a:rPr>
              <a:t>http://www.seaworld.org/animal-info/info-books/penguin/</a:t>
            </a:r>
            <a:r>
              <a:rPr lang="en-US" dirty="0" smtClean="0">
                <a:hlinkClick r:id="rId4"/>
              </a:rPr>
              <a:t>conservation.htm</a:t>
            </a:r>
            <a:endParaRPr lang="en-US" dirty="0" smtClean="0"/>
          </a:p>
          <a:p>
            <a:pPr lvl="1"/>
            <a:r>
              <a:rPr lang="en-US" dirty="0" smtClean="0"/>
              <a:t>Inform</a:t>
            </a:r>
          </a:p>
          <a:p>
            <a:r>
              <a:rPr lang="en-US" dirty="0">
                <a:hlinkClick r:id="rId5"/>
              </a:rPr>
              <a:t>http://www.victorianweb.org/authors/dickens/</a:t>
            </a:r>
            <a:r>
              <a:rPr lang="en-US" dirty="0" smtClean="0">
                <a:hlinkClick r:id="rId5"/>
              </a:rPr>
              <a:t>bioov.html</a:t>
            </a:r>
            <a:endParaRPr lang="en-US" dirty="0" smtClean="0"/>
          </a:p>
          <a:p>
            <a:pPr lvl="1"/>
            <a:r>
              <a:rPr lang="en-US" dirty="0" smtClean="0"/>
              <a:t>Inform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9226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160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Step 1: Choose the best domain for research (.</a:t>
            </a:r>
            <a:r>
              <a:rPr lang="en-US" dirty="0" err="1" smtClean="0"/>
              <a:t>edu</a:t>
            </a:r>
            <a:r>
              <a:rPr lang="en-US" dirty="0" smtClean="0"/>
              <a:t>, .</a:t>
            </a:r>
            <a:r>
              <a:rPr lang="en-US" dirty="0" err="1" smtClean="0"/>
              <a:t>gov</a:t>
            </a:r>
            <a:r>
              <a:rPr lang="en-US" dirty="0" smtClean="0"/>
              <a:t>, .mil)</a:t>
            </a:r>
          </a:p>
          <a:p>
            <a:r>
              <a:rPr lang="en-US" dirty="0" smtClean="0"/>
              <a:t>Step 2: Determine whether or not the author/publisher is a credible source</a:t>
            </a:r>
          </a:p>
          <a:p>
            <a:r>
              <a:rPr lang="en-US" dirty="0" smtClean="0"/>
              <a:t>Step 3: Decide whether or not the site is current based on the copyright date and other dates within the website’s information</a:t>
            </a:r>
          </a:p>
          <a:p>
            <a:r>
              <a:rPr lang="en-US" dirty="0" smtClean="0"/>
              <a:t>Step 4: Question the purpose of the site and make sure it contains only facts!</a:t>
            </a:r>
          </a:p>
          <a:p>
            <a:r>
              <a:rPr lang="en-US" dirty="0" smtClean="0"/>
              <a:t>Step 5: Decide whether or not this site should be used for research. </a:t>
            </a:r>
          </a:p>
        </p:txBody>
      </p:sp>
    </p:spTree>
    <p:extLst>
      <p:ext uri="{BB962C8B-B14F-4D97-AF65-F5344CB8AC3E}">
        <p14:creationId xmlns:p14="http://schemas.microsoft.com/office/powerpoint/2010/main" val="311355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Evaluating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 sure to complete </a:t>
            </a:r>
            <a:r>
              <a:rPr lang="en-US" i="1" dirty="0" smtClean="0"/>
              <a:t>all</a:t>
            </a:r>
            <a:r>
              <a:rPr lang="en-US" dirty="0" smtClean="0"/>
              <a:t> of these steps before deciding to use a chosen website for research!</a:t>
            </a:r>
          </a:p>
          <a:p>
            <a:r>
              <a:rPr lang="en-US" dirty="0"/>
              <a:t>Remember, keep your eyes peeled for any questionable content or </a:t>
            </a:r>
            <a:r>
              <a:rPr lang="en-US" dirty="0" smtClean="0"/>
              <a:t>errors throughout the site!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hlinkClick r:id="rId2"/>
              </a:rPr>
              <a:t>Feline Reactions to Bearded Men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Pacific Northwest Tree Octopus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reeoc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81" y="3772790"/>
            <a:ext cx="1931831" cy="25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3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Post-Instructional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Now it’s time to put your knowledge to the test by using the steps that you have practiced to show that you can evaluate a website for its reliability and accuracy. </a:t>
            </a:r>
          </a:p>
          <a:p>
            <a:r>
              <a:rPr lang="en-US" dirty="0" smtClean="0"/>
              <a:t>You will evaluate two websites for this assessment.</a:t>
            </a:r>
          </a:p>
          <a:p>
            <a:pPr lvl="1"/>
            <a:r>
              <a:rPr lang="en-US" dirty="0" smtClean="0"/>
              <a:t>The first website is the </a:t>
            </a:r>
            <a:r>
              <a:rPr lang="en-US" dirty="0" err="1" smtClean="0"/>
              <a:t>Dihydrogen</a:t>
            </a:r>
            <a:r>
              <a:rPr lang="en-US" dirty="0" smtClean="0"/>
              <a:t> Monoxide Research Division’s </a:t>
            </a:r>
            <a:r>
              <a:rPr lang="en-US" dirty="0" smtClean="0">
                <a:hlinkClick r:id="rId2"/>
              </a:rPr>
              <a:t>website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second website can be any site of your choosing. </a:t>
            </a:r>
          </a:p>
          <a:p>
            <a:pPr lvl="2"/>
            <a:r>
              <a:rPr lang="en-US" dirty="0" smtClean="0"/>
              <a:t>Be sure to complete a website evaluation form for each of the websites.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Everything!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Eli Pariser: Beware online “filter bubble”</a:t>
            </a:r>
            <a:r>
              <a:rPr lang="en-US" dirty="0" smtClean="0"/>
              <a:t> 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Watch the above TED talk up to 4 min. and 20 sec. </a:t>
            </a:r>
            <a:endParaRPr lang="en-US" sz="2400" dirty="0"/>
          </a:p>
          <a:p>
            <a:endParaRPr lang="en-US" sz="1200" dirty="0" smtClean="0"/>
          </a:p>
          <a:p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How can we trust what we get online?</a:t>
            </a:r>
          </a:p>
          <a:p>
            <a:pPr lvl="1"/>
            <a:r>
              <a:rPr lang="en-US" dirty="0" smtClean="0"/>
              <a:t>How can we avoid “information junk food” when researching!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can’t! Unless we look carefully at different parts of the website and question everything!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</a:t>
            </a:r>
            <a:endParaRPr lang="en-US" dirty="0"/>
          </a:p>
        </p:txBody>
      </p:sp>
      <p:pic>
        <p:nvPicPr>
          <p:cNvPr id="6" name="Content Placeholder 5" descr="webaddres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9" r="9519"/>
          <a:stretch>
            <a:fillRect/>
          </a:stretch>
        </p:blipFill>
        <p:spPr>
          <a:xfrm>
            <a:off x="612648" y="1599990"/>
            <a:ext cx="4754502" cy="2466018"/>
          </a:xfrm>
        </p:spPr>
      </p:pic>
      <p:pic>
        <p:nvPicPr>
          <p:cNvPr id="7" name="Picture 6" descr="Screen Shot 2011-11-25 at 11.30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643" r="19491" b="23196"/>
          <a:stretch/>
        </p:blipFill>
        <p:spPr>
          <a:xfrm>
            <a:off x="3106863" y="4255380"/>
            <a:ext cx="5659185" cy="2312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648" y="6567614"/>
            <a:ext cx="8255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Images </a:t>
            </a:r>
            <a:r>
              <a:rPr lang="en-US" sz="1200" dirty="0"/>
              <a:t>taken from </a:t>
            </a:r>
            <a:r>
              <a:rPr lang="en-US" sz="1200" dirty="0">
                <a:hlinkClick r:id="rId4"/>
              </a:rPr>
              <a:t>http://courses.semo.edu/library/infolit/</a:t>
            </a:r>
            <a:r>
              <a:rPr lang="en-US" sz="1200" dirty="0" smtClean="0">
                <a:hlinkClick r:id="rId4"/>
              </a:rPr>
              <a:t>web_evaluation.htm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340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Determining reliability: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edu</a:t>
            </a:r>
            <a:r>
              <a:rPr lang="en-US" dirty="0" smtClean="0"/>
              <a:t> indicates that it is an educational institution</a:t>
            </a:r>
          </a:p>
          <a:p>
            <a:pPr lvl="2"/>
            <a:r>
              <a:rPr lang="en-US" dirty="0" smtClean="0"/>
              <a:t>Ex. </a:t>
            </a:r>
            <a:r>
              <a:rPr lang="en-US" dirty="0" smtClean="0">
                <a:hlinkClick r:id="rId2"/>
              </a:rPr>
              <a:t>www.osu.edu</a:t>
            </a:r>
            <a:endParaRPr lang="en-US" dirty="0" smtClean="0"/>
          </a:p>
          <a:p>
            <a:pPr lvl="1"/>
            <a:r>
              <a:rPr lang="en-US" dirty="0" smtClean="0"/>
              <a:t>.mil indicates that is it</a:t>
            </a:r>
            <a:r>
              <a:rPr lang="fr-FR" dirty="0" smtClean="0"/>
              <a:t>’</a:t>
            </a:r>
            <a:r>
              <a:rPr lang="en-US" dirty="0" smtClean="0"/>
              <a:t>s a military site</a:t>
            </a:r>
          </a:p>
          <a:p>
            <a:pPr lvl="2"/>
            <a:r>
              <a:rPr lang="en-US" dirty="0" smtClean="0"/>
              <a:t>Ex. </a:t>
            </a:r>
            <a:r>
              <a:rPr lang="en-US" dirty="0" smtClean="0">
                <a:hlinkClick r:id="rId3"/>
              </a:rPr>
              <a:t>www.us.army.mil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gov</a:t>
            </a:r>
            <a:r>
              <a:rPr lang="en-US" dirty="0" smtClean="0"/>
              <a:t> indicates that it is a government site</a:t>
            </a:r>
          </a:p>
          <a:p>
            <a:pPr lvl="2"/>
            <a:r>
              <a:rPr lang="en-US" dirty="0" smtClean="0"/>
              <a:t>Ex. </a:t>
            </a:r>
            <a:r>
              <a:rPr lang="en-US" dirty="0" smtClean="0">
                <a:hlinkClick r:id="rId4"/>
              </a:rPr>
              <a:t>www.usa.gov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.com, </a:t>
            </a:r>
            <a:r>
              <a:rPr lang="en-US" dirty="0" err="1" smtClean="0"/>
              <a:t>.net</a:t>
            </a:r>
            <a:r>
              <a:rPr lang="en-US" dirty="0" smtClean="0"/>
              <a:t>., and .org can be registered by anyone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gov</a:t>
            </a:r>
            <a:r>
              <a:rPr lang="en-US" dirty="0" smtClean="0"/>
              <a:t>, .mil, and .</a:t>
            </a:r>
            <a:r>
              <a:rPr lang="en-US" dirty="0" err="1" smtClean="0"/>
              <a:t>edu</a:t>
            </a:r>
            <a:r>
              <a:rPr lang="en-US" dirty="0" smtClean="0"/>
              <a:t> are more strictly regulated and tend to be more reliable for research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gov</a:t>
            </a:r>
            <a:r>
              <a:rPr lang="en-US" dirty="0" smtClean="0"/>
              <a:t> are recommended for research and statistics</a:t>
            </a:r>
          </a:p>
        </p:txBody>
      </p:sp>
    </p:spTree>
    <p:extLst>
      <p:ext uri="{BB962C8B-B14F-4D97-AF65-F5344CB8AC3E}">
        <p14:creationId xmlns:p14="http://schemas.microsoft.com/office/powerpoint/2010/main" val="98693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Author/Publisher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Sometimes authors and publishers are the same.</a:t>
            </a:r>
          </a:p>
          <a:p>
            <a:r>
              <a:rPr lang="en-US" dirty="0">
                <a:hlinkClick r:id="rId2"/>
              </a:rPr>
              <a:t>http://www.econ.yale.edu/~shiller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Educational sites can be personal pages</a:t>
            </a:r>
          </a:p>
          <a:p>
            <a:pPr lvl="2"/>
            <a:r>
              <a:rPr lang="en-US" dirty="0" smtClean="0"/>
              <a:t>Look for a tilde (~) </a:t>
            </a:r>
          </a:p>
          <a:p>
            <a:pPr lvl="2"/>
            <a:r>
              <a:rPr lang="en-US" dirty="0" smtClean="0"/>
              <a:t>Look for a name that follows .</a:t>
            </a:r>
            <a:r>
              <a:rPr lang="en-US" dirty="0" err="1" smtClean="0"/>
              <a:t>edu</a:t>
            </a:r>
            <a:r>
              <a:rPr lang="en-US" dirty="0"/>
              <a:t>/</a:t>
            </a:r>
            <a:endParaRPr lang="en-US" dirty="0" smtClean="0"/>
          </a:p>
          <a:p>
            <a:pPr marL="868680" lvl="1" indent="-457200"/>
            <a:r>
              <a:rPr lang="en-US" dirty="0" smtClean="0"/>
              <a:t>Is this author/publisher reliable?</a:t>
            </a:r>
          </a:p>
          <a:p>
            <a:pPr lvl="2"/>
            <a:r>
              <a:rPr lang="en-US" dirty="0" smtClean="0"/>
              <a:t>Look for the author’s name, contact information and credentials</a:t>
            </a:r>
          </a:p>
          <a:p>
            <a:pPr lvl="2"/>
            <a:r>
              <a:rPr lang="en-US" dirty="0" smtClean="0"/>
              <a:t>Look for an “About Us” section</a:t>
            </a:r>
          </a:p>
          <a:p>
            <a:pPr lvl="2"/>
            <a:endParaRPr lang="en-US" dirty="0"/>
          </a:p>
        </p:txBody>
      </p:sp>
      <p:pic>
        <p:nvPicPr>
          <p:cNvPr id="4" name="Picture 3" descr="Screen Shot 2011-11-25 at 11.58.48 AM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4" t="14154" r="46105" b="75715"/>
          <a:stretch/>
        </p:blipFill>
        <p:spPr>
          <a:xfrm>
            <a:off x="6616141" y="3436387"/>
            <a:ext cx="2451874" cy="846734"/>
          </a:xfrm>
          <a:prstGeom prst="rect">
            <a:avLst/>
          </a:prstGeom>
        </p:spPr>
      </p:pic>
      <p:pic>
        <p:nvPicPr>
          <p:cNvPr id="5" name="Picture 4" descr="Screen Shot 2011-11-25 at 12.02.4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0" t="12887" r="33415" b="70651"/>
          <a:stretch/>
        </p:blipFill>
        <p:spPr>
          <a:xfrm>
            <a:off x="5239257" y="5145535"/>
            <a:ext cx="3628295" cy="150624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520476" y="5045276"/>
            <a:ext cx="629592" cy="466790"/>
          </a:xfrm>
          <a:prstGeom prst="roundRect">
            <a:avLst/>
          </a:prstGeom>
          <a:noFill/>
          <a:ln w="5715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5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the Author/Publisher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http://www.livestrong.org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Author or publisher?</a:t>
            </a:r>
          </a:p>
          <a:p>
            <a:r>
              <a:rPr lang="en-US" dirty="0">
                <a:hlinkClick r:id="rId3"/>
              </a:rPr>
              <a:t>http://www.soc.ucsb.edu/faculty/robinson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Author or publisher?</a:t>
            </a:r>
          </a:p>
          <a:p>
            <a:r>
              <a:rPr lang="en-US" dirty="0">
                <a:hlinkClick r:id="rId4"/>
              </a:rPr>
              <a:t>http://sites.gothenburg.k12.ne.us/jblecha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Author or publisher?</a:t>
            </a:r>
          </a:p>
          <a:p>
            <a:r>
              <a:rPr lang="en-US" dirty="0">
                <a:hlinkClick r:id="rId5"/>
              </a:rPr>
              <a:t>http://www.zen.org/~brendan/kids-</a:t>
            </a:r>
            <a:r>
              <a:rPr lang="en-US" dirty="0" smtClean="0">
                <a:hlinkClick r:id="rId5"/>
              </a:rPr>
              <a:t>ed.html</a:t>
            </a:r>
            <a:endParaRPr lang="en-US" dirty="0" smtClean="0"/>
          </a:p>
          <a:p>
            <a:pPr lvl="1"/>
            <a:r>
              <a:rPr lang="en-US" dirty="0" smtClean="0"/>
              <a:t>Author or publisher?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5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Expiration Dates</a:t>
            </a:r>
            <a:endParaRPr lang="en-US" dirty="0"/>
          </a:p>
        </p:txBody>
      </p:sp>
      <p:pic>
        <p:nvPicPr>
          <p:cNvPr id="7" name="Content Placeholder 3" descr="Teen_Opening_a_Jar_Spoiled_Mayonaise_100917-023112-448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83" r="-56683"/>
          <a:stretch>
            <a:fillRect/>
          </a:stretch>
        </p:blipFill>
        <p:spPr>
          <a:xfrm>
            <a:off x="5902321" y="89119"/>
            <a:ext cx="3772778" cy="208025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do we know when food is expired?</a:t>
            </a:r>
          </a:p>
          <a:p>
            <a:r>
              <a:rPr lang="en-US" dirty="0"/>
              <a:t>Look for copyright and “last updated” dates</a:t>
            </a:r>
            <a:r>
              <a:rPr lang="en-US" dirty="0" smtClean="0"/>
              <a:t>!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hlinkClick r:id="rId3"/>
              </a:rPr>
              <a:t>White House </a:t>
            </a:r>
            <a:r>
              <a:rPr lang="en-US" dirty="0" smtClean="0"/>
              <a:t>website in 1997</a:t>
            </a:r>
          </a:p>
          <a:p>
            <a:pPr lvl="1"/>
            <a:r>
              <a:rPr lang="en-US" dirty="0" smtClean="0"/>
              <a:t>Here is today’s </a:t>
            </a:r>
            <a:r>
              <a:rPr lang="en-US" dirty="0" smtClean="0">
                <a:hlinkClick r:id="rId4"/>
              </a:rPr>
              <a:t>www.whitehouse.gov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http://earthquake.usgs.gov/earthquakes/recenteqsww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Is this website updated or expired?</a:t>
            </a:r>
          </a:p>
          <a:p>
            <a:pPr lvl="2"/>
            <a:r>
              <a:rPr lang="en-US" dirty="0" smtClean="0"/>
              <a:t>How do you know?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550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Let’s practice finding the dates!</a:t>
            </a:r>
          </a:p>
          <a:p>
            <a:pPr lvl="1"/>
            <a:r>
              <a:rPr lang="en-US" dirty="0" smtClean="0">
                <a:hlinkClick r:id="rId2"/>
              </a:rPr>
              <a:t>Movie Database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The Banner Graphic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NASA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New York Times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CNN.com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Fredericton, Canada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Penguins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88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a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Which of the following links would be better for research?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://zapatopi.net/afdb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r>
              <a:rPr lang="en-US" dirty="0">
                <a:hlinkClick r:id="rId3"/>
              </a:rPr>
              <a:t>http://electrochem.cwru.edu/encycl/art-a01-al-</a:t>
            </a:r>
            <a:r>
              <a:rPr lang="en-US" dirty="0" smtClean="0">
                <a:hlinkClick r:id="rId3"/>
              </a:rPr>
              <a:t>prod.htm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7575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240</TotalTime>
  <Words>734</Words>
  <Application>Microsoft Macintosh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Evaluating websites</vt:lpstr>
      <vt:lpstr>Question Everything!</vt:lpstr>
      <vt:lpstr>Domains</vt:lpstr>
      <vt:lpstr>Domains</vt:lpstr>
      <vt:lpstr>Determining the Author/Publisher</vt:lpstr>
      <vt:lpstr>Determine the Author/Publisher</vt:lpstr>
      <vt:lpstr>Expiration Dates</vt:lpstr>
      <vt:lpstr>Currency</vt:lpstr>
      <vt:lpstr>The Purpose of a Website</vt:lpstr>
      <vt:lpstr>The Purpose of a Website</vt:lpstr>
      <vt:lpstr>What’s the Purpose?</vt:lpstr>
      <vt:lpstr>Let’s Review</vt:lpstr>
      <vt:lpstr>Practice Evaluating Websites</vt:lpstr>
      <vt:lpstr>Post-Instructional Assessment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websites</dc:title>
  <dc:creator>Kristin Urycki</dc:creator>
  <cp:lastModifiedBy>Kristin Urycki</cp:lastModifiedBy>
  <cp:revision>20</cp:revision>
  <dcterms:created xsi:type="dcterms:W3CDTF">2011-11-25T15:57:30Z</dcterms:created>
  <dcterms:modified xsi:type="dcterms:W3CDTF">2011-11-27T15:10:35Z</dcterms:modified>
</cp:coreProperties>
</file>